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D988"/>
    <a:srgbClr val="C7E198"/>
    <a:srgbClr val="C6E29A"/>
    <a:srgbClr val="E2F2FB"/>
    <a:srgbClr val="BDDCAF"/>
    <a:srgbClr val="176AA8"/>
    <a:srgbClr val="BEDCAE"/>
    <a:srgbClr val="166AA7"/>
    <a:srgbClr val="2172AC"/>
    <a:srgbClr val="1368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4D5F7-1963-4A1A-95DE-B20386C73B2B}" type="datetimeFigureOut">
              <a:rPr lang="zh-TW" altLang="en-US" smtClean="0"/>
              <a:t>2023/12/28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1A53-F84E-437B-9588-7E23E4BD89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6282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4D5F7-1963-4A1A-95DE-B20386C73B2B}" type="datetimeFigureOut">
              <a:rPr lang="zh-TW" altLang="en-US" smtClean="0"/>
              <a:t>2023/12/28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1A53-F84E-437B-9588-7E23E4BD89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8903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4D5F7-1963-4A1A-95DE-B20386C73B2B}" type="datetimeFigureOut">
              <a:rPr lang="zh-TW" altLang="en-US" smtClean="0"/>
              <a:t>2023/12/28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1A53-F84E-437B-9588-7E23E4BD89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3922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4D5F7-1963-4A1A-95DE-B20386C73B2B}" type="datetimeFigureOut">
              <a:rPr lang="zh-TW" altLang="en-US" smtClean="0"/>
              <a:t>2023/12/28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1A53-F84E-437B-9588-7E23E4BD89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2052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4D5F7-1963-4A1A-95DE-B20386C73B2B}" type="datetimeFigureOut">
              <a:rPr lang="zh-TW" altLang="en-US" smtClean="0"/>
              <a:t>2023/12/28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1A53-F84E-437B-9588-7E23E4BD89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4848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4D5F7-1963-4A1A-95DE-B20386C73B2B}" type="datetimeFigureOut">
              <a:rPr lang="zh-TW" altLang="en-US" smtClean="0"/>
              <a:t>2023/12/28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1A53-F84E-437B-9588-7E23E4BD89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2569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4D5F7-1963-4A1A-95DE-B20386C73B2B}" type="datetimeFigureOut">
              <a:rPr lang="zh-TW" altLang="en-US" smtClean="0"/>
              <a:t>2023/12/28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1A53-F84E-437B-9588-7E23E4BD89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34782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4D5F7-1963-4A1A-95DE-B20386C73B2B}" type="datetimeFigureOut">
              <a:rPr lang="zh-TW" altLang="en-US" smtClean="0"/>
              <a:t>2023/12/28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1A53-F84E-437B-9588-7E23E4BD89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8703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4D5F7-1963-4A1A-95DE-B20386C73B2B}" type="datetimeFigureOut">
              <a:rPr lang="zh-TW" altLang="en-US" smtClean="0"/>
              <a:t>2023/12/28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1A53-F84E-437B-9588-7E23E4BD89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273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4D5F7-1963-4A1A-95DE-B20386C73B2B}" type="datetimeFigureOut">
              <a:rPr lang="zh-TW" altLang="en-US" smtClean="0"/>
              <a:t>2023/12/28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1A53-F84E-437B-9588-7E23E4BD89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7722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4D5F7-1963-4A1A-95DE-B20386C73B2B}" type="datetimeFigureOut">
              <a:rPr lang="zh-TW" altLang="en-US" smtClean="0"/>
              <a:t>2023/12/28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F1A53-F84E-437B-9588-7E23E4BD898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5691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4D5F7-1963-4A1A-95DE-B20386C73B2B}" type="datetimeFigureOut">
              <a:rPr lang="zh-TW" altLang="en-US" smtClean="0"/>
              <a:t>2023/12/28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7F1A53-F84E-437B-9588-7E23E4BD8987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6858000" cy="9906000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-52561" y="-80010"/>
            <a:ext cx="6963121" cy="10192198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0879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56439" y="1526315"/>
            <a:ext cx="6403183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zh-TW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人們可能在不知不覺中感染結核菌，感染後會先進入結核菌的休眠期，這個階段稱為「潛伏結核感染</a:t>
            </a:r>
            <a:r>
              <a:rPr lang="en-US" altLang="zh-TW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(LTBI)</a:t>
            </a:r>
            <a:r>
              <a:rPr lang="zh-TW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」，日後受到壓力、懷孕、疾病讓免疫力下降，結核菌甦醒可能就會發病成為會傳染的「結核病」，所以我們要趁著結核菌在休眠時，先擊退它！‬千萬不要等到發病後，自己生病受苦，甚至傳播給親愛的家人喔</a:t>
            </a:r>
            <a:r>
              <a:rPr lang="en-US" altLang="zh-TW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!</a:t>
            </a:r>
          </a:p>
          <a:p>
            <a:pPr algn="just">
              <a:spcBef>
                <a:spcPts val="1200"/>
              </a:spcBef>
            </a:pPr>
            <a:r>
              <a:rPr lang="zh-TW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參加潛伏結核感染檢驗不需要任何費用，只需</a:t>
            </a:r>
            <a:r>
              <a:rPr lang="en-US" altLang="zh-TW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4c.c.</a:t>
            </a:r>
            <a:r>
              <a:rPr lang="zh-TW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的血，大約</a:t>
            </a:r>
            <a:r>
              <a:rPr lang="en-US" altLang="zh-TW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1-2</a:t>
            </a:r>
            <a:r>
              <a:rPr lang="zh-TW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週就可以知道檢驗結果。接受完整治療還可以降低</a:t>
            </a:r>
            <a:r>
              <a:rPr lang="en-US" altLang="zh-TW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成以上的發病機率，更可有效避免因罹患結核病需服用多種抗結核藥物所產生的不舒服。</a:t>
            </a:r>
            <a:endParaRPr lang="en-US" altLang="zh-TW" sz="14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接受潛伏結核感染治療者，請依醫師預約時間回診追蹤。服用短程處方治療，必須加入衛生單位提供的「都治」服務，每天由關懷員進行目視服藥，並協助治療上的問題處理。治療中如果出現發燒、頭暈、噁心、食慾不振、右上腹部疼痛、手腳麻木、眼白及皮膚變黃、皮膚癢疹、急性過敏反應等不舒服症狀，請主動告訴關懷員或衛生所護理人員，評估是否需儘速回診，以便醫師評估提供後續處理方式。</a:t>
            </a:r>
            <a:endParaRPr lang="en-US" altLang="zh-TW" sz="14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endParaRPr lang="en-US" altLang="zh-TW" sz="1400" dirty="0">
              <a:solidFill>
                <a:schemeClr val="tx1">
                  <a:lumMod val="75000"/>
                  <a:lumOff val="2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just"/>
            <a:r>
              <a:rPr lang="zh-TW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新住民專屬，參加潛伏結核感染檢驗與治療健康方案好處多。</a:t>
            </a:r>
            <a:r>
              <a:rPr lang="zh-TW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/>
                <a:ea typeface="微軟正黑體"/>
                <a:sym typeface="微軟正黑體"/>
              </a:rPr>
              <a:t>現</a:t>
            </a:r>
            <a:r>
              <a:rPr lang="zh-TW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/>
                <a:ea typeface="微軟正黑體"/>
                <a:cs typeface="微軟正黑體"/>
                <a:sym typeface="微軟正黑體"/>
              </a:rPr>
              <a:t>在起，未曾接受過結核病或潛伏結核感染治療的民眾快來參加，同時把健康跟禮物帶回家喔！</a:t>
            </a:r>
            <a:r>
              <a:rPr lang="zh-TW" altLang="en-US" sz="1400" b="1" dirty="0">
                <a:latin typeface="微軟正黑體"/>
                <a:ea typeface="微軟正黑體"/>
                <a:cs typeface="微軟正黑體"/>
                <a:sym typeface="微軟正黑體"/>
              </a:rPr>
              <a:t>檢驗陽性者需接受治療，才能有效降低結核病發病風險，如您想瞭解自身感染情形，且檢驗陽性也願意接受治療，歡迎您把握本次機會！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870" y="0"/>
            <a:ext cx="3646426" cy="1432796"/>
          </a:xfrm>
          <a:prstGeom prst="rect">
            <a:avLst/>
          </a:prstGeom>
        </p:spPr>
      </p:pic>
      <p:cxnSp>
        <p:nvCxnSpPr>
          <p:cNvPr id="12" name="直線接點 11"/>
          <p:cNvCxnSpPr/>
          <p:nvPr/>
        </p:nvCxnSpPr>
        <p:spPr>
          <a:xfrm>
            <a:off x="-15993" y="6170558"/>
            <a:ext cx="6866153" cy="20335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2360449" y="6287632"/>
            <a:ext cx="21132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/>
            <a:r>
              <a:rPr lang="zh-TW" altLang="en-US" b="1" dirty="0">
                <a:solidFill>
                  <a:srgbClr val="1368A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 動 報 名 表 </a:t>
            </a:r>
          </a:p>
        </p:txBody>
      </p:sp>
      <p:pic>
        <p:nvPicPr>
          <p:cNvPr id="16" name="圖片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44098">
            <a:off x="44655" y="6261638"/>
            <a:ext cx="2088655" cy="820698"/>
          </a:xfrm>
          <a:prstGeom prst="rect">
            <a:avLst/>
          </a:prstGeom>
        </p:spPr>
      </p:pic>
      <p:sp>
        <p:nvSpPr>
          <p:cNvPr id="17" name="文字方塊 2"/>
          <p:cNvSpPr txBox="1">
            <a:spLocks noChangeArrowheads="1"/>
          </p:cNvSpPr>
          <p:nvPr/>
        </p:nvSpPr>
        <p:spPr bwMode="auto">
          <a:xfrm>
            <a:off x="2663285" y="9430165"/>
            <a:ext cx="2055394" cy="4616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-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-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-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-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-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-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-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-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-9048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dist" defTabSz="914400"/>
            <a:r>
              <a:rPr kumimoji="0" lang="zh-TW" altLang="zh-TW" sz="1200" b="1" i="0" u="none" strike="noStrike" cap="none" normalizeH="0" baseline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疾病管制署 </a:t>
            </a:r>
            <a:r>
              <a:rPr kumimoji="0" lang="zh-TW" altLang="zh-TW" sz="1200" b="1" i="0" u="none" strike="noStrike" cap="none" normalizeH="0" baseline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•</a:t>
            </a:r>
            <a:r>
              <a:rPr kumimoji="0" lang="zh-TW" altLang="zh-TW" sz="1200" b="1" i="0" u="none" strike="noStrike" cap="none" normalizeH="0" baseline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kumimoji="0" lang="zh-TW" altLang="en-US" sz="1200" b="1" i="0" u="sng" strike="noStrike" cap="none" normalizeH="0" baseline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       </a:t>
            </a:r>
            <a:r>
              <a:rPr kumimoji="0" lang="zh-TW" altLang="en-US" sz="1200" b="1" i="0" u="none" strike="noStrike" cap="none" normalizeH="0" baseline="0" dirty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衛生局 關心您的健康</a:t>
            </a:r>
            <a:endParaRPr kumimoji="0" lang="zh-TW" altLang="en-US" sz="1600" b="1" i="0" u="none" strike="noStrike" cap="none" normalizeH="0" baseline="0" dirty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</a:endParaRPr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140208" y="7336656"/>
            <a:ext cx="6635647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>
              <a:lnSpc>
                <a:spcPct val="200000"/>
              </a:lnSpc>
            </a:pPr>
            <a:r>
              <a:rPr kumimoji="0" lang="zh-TW" altLang="zh-TW" sz="1400" b="1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姓</a:t>
            </a:r>
            <a:r>
              <a:rPr kumimoji="0" lang="zh-TW" altLang="en-US" sz="1400" b="1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名： </a:t>
            </a:r>
            <a:r>
              <a:rPr kumimoji="0" lang="en-US" altLang="zh-TW" sz="1400" b="1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_______</a:t>
            </a:r>
            <a:r>
              <a:rPr lang="en-US" altLang="zh-TW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____</a:t>
            </a:r>
            <a:r>
              <a:rPr kumimoji="0" lang="en-US" altLang="zh-TW" sz="1400" b="1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_______  </a:t>
            </a:r>
            <a:r>
              <a:rPr kumimoji="0" lang="zh-TW" altLang="en-US" sz="1400" b="1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 證號：</a:t>
            </a:r>
            <a:r>
              <a:rPr kumimoji="0" lang="en-US" altLang="zh-TW" sz="1400" b="1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______</a:t>
            </a:r>
            <a:r>
              <a:rPr lang="en-US" altLang="zh-TW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______</a:t>
            </a:r>
            <a:r>
              <a:rPr kumimoji="0" lang="en-US" altLang="zh-TW" sz="1400" b="1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______  </a:t>
            </a:r>
            <a:r>
              <a:rPr kumimoji="0" lang="zh-TW" altLang="en-US" sz="1400" b="1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國籍</a:t>
            </a:r>
            <a:r>
              <a:rPr kumimoji="0" lang="en-US" altLang="zh-TW" sz="1400" b="1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0" lang="zh-TW" altLang="en-US" sz="1400" b="1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原</a:t>
            </a:r>
            <a:r>
              <a:rPr kumimoji="0" lang="en-US" altLang="zh-TW" sz="1400" b="1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r>
              <a:rPr kumimoji="0" lang="zh-TW" altLang="en-US" sz="1400" b="1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：</a:t>
            </a:r>
            <a:r>
              <a:rPr kumimoji="0" lang="en-US" altLang="zh-TW" sz="1400" b="1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______</a:t>
            </a:r>
            <a:r>
              <a:rPr lang="en-US" altLang="zh-TW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______</a:t>
            </a:r>
            <a:r>
              <a:rPr kumimoji="0" lang="en-US" altLang="zh-TW" sz="1400" b="1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____</a:t>
            </a:r>
            <a:endParaRPr kumimoji="0" lang="en-US" altLang="zh-TW" sz="1400" b="1" i="0" u="none" strike="noStrike" cap="none" normalizeH="0" baseline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lvl="0" algn="just" defTabSz="914400">
              <a:lnSpc>
                <a:spcPct val="200000"/>
              </a:lnSpc>
            </a:pPr>
            <a:r>
              <a:rPr kumimoji="0" lang="zh-TW" altLang="en-US" sz="1400" b="1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連絡電話：</a:t>
            </a:r>
            <a:r>
              <a:rPr kumimoji="0" lang="en-US" altLang="zh-TW" sz="1400" b="1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_______________    </a:t>
            </a:r>
            <a:r>
              <a:rPr kumimoji="0" lang="zh-TW" altLang="en-US" sz="1400" b="1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居住地址：</a:t>
            </a:r>
            <a:r>
              <a:rPr lang="en-US" altLang="zh-TW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_________________________________________</a:t>
            </a:r>
            <a:endParaRPr kumimoji="0" lang="en-US" altLang="zh-TW" sz="1400" b="1" i="0" u="none" strike="noStrike" cap="none" normalizeH="0" baseline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  <a:p>
            <a:pPr lvl="0" algn="just" defTabSz="914400">
              <a:lnSpc>
                <a:spcPct val="200000"/>
              </a:lnSpc>
            </a:pPr>
            <a:r>
              <a:rPr kumimoji="0" lang="zh-TW" altLang="en-US" sz="1400" b="1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是否曾經接受過結核病或潛伏結核感染治療</a:t>
            </a:r>
            <a:r>
              <a:rPr kumimoji="0" lang="en-US" altLang="zh-TW" sz="1400" b="1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  <a:r>
              <a:rPr kumimoji="0" lang="zh-TW" altLang="en-US" sz="1400" b="1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 </a:t>
            </a:r>
            <a:r>
              <a:rPr kumimoji="0" lang="zh-TW" altLang="en-US" sz="1400" b="1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 </a:t>
            </a:r>
            <a:r>
              <a:rPr kumimoji="0" lang="zh-TW" altLang="en-US" sz="1400" b="1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是</a:t>
            </a:r>
            <a:r>
              <a:rPr kumimoji="0" lang="zh-TW" altLang="en-US" sz="1400" b="1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  <a:r>
              <a:rPr lang="zh-TW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微軟正黑體" panose="020B0604030504040204" pitchFamily="34" charset="-120"/>
                <a:cs typeface="Times New Roman" panose="02020603050405020304" pitchFamily="18" charset="0"/>
                <a:sym typeface="Wingdings" panose="05000000000000000000" pitchFamily="2" charset="2"/>
              </a:rPr>
              <a:t> </a:t>
            </a:r>
            <a:r>
              <a:rPr kumimoji="0" lang="zh-TW" altLang="en-US" sz="1400" b="1" i="0" u="none" strike="noStrike" cap="none" normalizeH="0" baseline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否</a:t>
            </a:r>
            <a:endParaRPr kumimoji="0" lang="en-US" altLang="zh-TW" sz="1400" b="1" i="0" u="none" strike="noStrike" cap="none" normalizeH="0" baseline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algn="just" defTabSz="914400">
              <a:lnSpc>
                <a:spcPct val="200000"/>
              </a:lnSpc>
            </a:pPr>
            <a:r>
              <a:rPr lang="zh-TW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報名</a:t>
            </a:r>
            <a:r>
              <a:rPr lang="zh-TW" altLang="zh-TW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日期：</a:t>
            </a:r>
            <a:r>
              <a:rPr lang="en-US" altLang="zh-TW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________________________      </a:t>
            </a:r>
            <a:r>
              <a:rPr lang="zh-TW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簽    名：</a:t>
            </a:r>
            <a:r>
              <a:rPr lang="en-US" altLang="zh-TW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_________________________________</a:t>
            </a:r>
            <a:endParaRPr lang="en-US" altLang="zh-TW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3" name="圖片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77245" y="9337000"/>
            <a:ext cx="586040" cy="581803"/>
          </a:xfrm>
          <a:prstGeom prst="rect">
            <a:avLst/>
          </a:prstGeom>
        </p:spPr>
      </p:pic>
      <p:pic>
        <p:nvPicPr>
          <p:cNvPr id="24" name="圖片 23"/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 rot="10800000">
            <a:off x="6357889" y="5951792"/>
            <a:ext cx="492271" cy="492271"/>
          </a:xfrm>
          <a:prstGeom prst="rect">
            <a:avLst/>
          </a:prstGeom>
        </p:spPr>
      </p:pic>
      <p:sp>
        <p:nvSpPr>
          <p:cNvPr id="3" name="文字方塊 2">
            <a:extLst>
              <a:ext uri="{FF2B5EF4-FFF2-40B4-BE49-F238E27FC236}">
                <a16:creationId xmlns:a16="http://schemas.microsoft.com/office/drawing/2014/main" id="{DF3C83A7-0E7B-4186-9A70-698A7BBDB1B6}"/>
              </a:ext>
            </a:extLst>
          </p:cNvPr>
          <p:cNvSpPr txBox="1"/>
          <p:nvPr/>
        </p:nvSpPr>
        <p:spPr>
          <a:xfrm>
            <a:off x="2360449" y="6829028"/>
            <a:ext cx="41877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rgbClr val="1368A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出生年月日：</a:t>
            </a:r>
            <a:r>
              <a:rPr lang="en-US" altLang="zh-TW" b="1" dirty="0">
                <a:solidFill>
                  <a:srgbClr val="1368A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______________ </a:t>
            </a:r>
            <a:r>
              <a:rPr lang="zh-TW" altLang="en-US" b="1" dirty="0">
                <a:solidFill>
                  <a:srgbClr val="1368A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</a:t>
            </a:r>
            <a:br>
              <a:rPr lang="en-US" altLang="zh-TW" b="1" dirty="0">
                <a:solidFill>
                  <a:srgbClr val="1368A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b="1" dirty="0">
                <a:solidFill>
                  <a:srgbClr val="1368A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首次居留年份</a:t>
            </a:r>
            <a:r>
              <a:rPr lang="en-US" altLang="zh-TW" b="1" dirty="0">
                <a:solidFill>
                  <a:srgbClr val="1368A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:______________ </a:t>
            </a:r>
            <a:endParaRPr lang="zh-TW" altLang="en-US" b="1" dirty="0">
              <a:solidFill>
                <a:srgbClr val="1368A7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23127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26625</TotalTime>
  <Words>407</Words>
  <Application>Microsoft Office PowerPoint</Application>
  <PresentationFormat>A4 紙張 (210x297 公釐)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微軟正黑體</vt:lpstr>
      <vt:lpstr>新細明體</vt:lpstr>
      <vt:lpstr>Arial</vt:lpstr>
      <vt:lpstr>Calibri</vt:lpstr>
      <vt:lpstr>Calibri Light</vt:lpstr>
      <vt:lpstr>Times New Roman</vt:lpstr>
      <vt:lpstr>Verdana</vt:lpstr>
      <vt:lpstr>Wingdings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陳佩伶</dc:creator>
  <cp:lastModifiedBy>吳郁芳</cp:lastModifiedBy>
  <cp:revision>85</cp:revision>
  <cp:lastPrinted>2023-12-28T08:30:05Z</cp:lastPrinted>
  <dcterms:created xsi:type="dcterms:W3CDTF">2022-11-18T06:13:18Z</dcterms:created>
  <dcterms:modified xsi:type="dcterms:W3CDTF">2023-12-28T08:30:41Z</dcterms:modified>
</cp:coreProperties>
</file>